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406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5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/>
              <a:t>Lecture Eleven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Casting </a:t>
            </a:r>
            <a:r>
              <a:rPr lang="en-US" dirty="0"/>
              <a:t>Quality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numerous opportunities for things to go wrong in a casting operation, resulting in quality defects in the product  </a:t>
            </a:r>
          </a:p>
          <a:p>
            <a:r>
              <a:rPr lang="en-US" dirty="0"/>
              <a:t>The defects can be classified as follows:</a:t>
            </a:r>
          </a:p>
          <a:p>
            <a:pPr lvl="1"/>
            <a:r>
              <a:rPr lang="en-US" dirty="0"/>
              <a:t>General defects common to all casting processes</a:t>
            </a:r>
          </a:p>
          <a:p>
            <a:pPr lvl="1"/>
            <a:r>
              <a:rPr lang="en-US" dirty="0"/>
              <a:t>Defects related to sand casting process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6078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Foundry Inspection Methods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 inspection to detect obvious defects such as </a:t>
            </a:r>
            <a:r>
              <a:rPr lang="en-US" dirty="0" err="1"/>
              <a:t>misruns</a:t>
            </a:r>
            <a:r>
              <a:rPr lang="en-US" dirty="0"/>
              <a:t>, cold shuts, and severe surface flaws  </a:t>
            </a:r>
          </a:p>
          <a:p>
            <a:r>
              <a:rPr lang="en-US" dirty="0"/>
              <a:t>Dimensional measurements to insure that tolerances have been met </a:t>
            </a:r>
          </a:p>
          <a:p>
            <a:r>
              <a:rPr lang="en-US" dirty="0"/>
              <a:t>Metallurgical, chemical, physical, and other tests concerned with quality of cast metal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0641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3505200" cy="2514600"/>
          </a:xfrm>
        </p:spPr>
        <p:txBody>
          <a:bodyPr/>
          <a:lstStyle/>
          <a:p>
            <a:r>
              <a:rPr lang="en-US"/>
              <a:t>A casting that has solidified before completely filling mold cavity  </a:t>
            </a: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2209800" y="685800"/>
            <a:ext cx="3341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General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Misrun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514600"/>
            <a:ext cx="3657600" cy="2757268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6059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3733800" cy="1981200"/>
          </a:xfrm>
        </p:spPr>
        <p:txBody>
          <a:bodyPr/>
          <a:lstStyle/>
          <a:p>
            <a:r>
              <a:rPr lang="en-US"/>
              <a:t>Two portions of metal flow together but there is a lack of fusion due to premature freezing  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2133600" y="762000"/>
            <a:ext cx="3341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General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Cold Shut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514600"/>
            <a:ext cx="4040061" cy="31242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6672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581400" cy="2438400"/>
          </a:xfrm>
        </p:spPr>
        <p:txBody>
          <a:bodyPr/>
          <a:lstStyle/>
          <a:p>
            <a:r>
              <a:rPr lang="en-US"/>
              <a:t>Metal splatters during pouring and solid globules form and become entrapped in casting</a:t>
            </a:r>
            <a:r>
              <a:rPr lang="en-US" sz="2000"/>
              <a:t>  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2209800" y="762000"/>
            <a:ext cx="3341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General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Cold Shot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667000"/>
            <a:ext cx="3709443" cy="30480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2889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3657600" cy="3048000"/>
          </a:xfrm>
        </p:spPr>
        <p:txBody>
          <a:bodyPr/>
          <a:lstStyle/>
          <a:p>
            <a:r>
              <a:rPr lang="en-US"/>
              <a:t>Depression in surface or internal void caused by solidification shrinkage that restricts amount of molten metal available in last region to freeze  </a:t>
            </a:r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2133600" y="838200"/>
            <a:ext cx="5746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General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Shrinkage Cavity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8400"/>
            <a:ext cx="3232150" cy="3206362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6278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3505200" cy="2971800"/>
          </a:xfrm>
        </p:spPr>
        <p:txBody>
          <a:bodyPr/>
          <a:lstStyle/>
          <a:p>
            <a:r>
              <a:rPr lang="en-US"/>
              <a:t>Balloon‑shaped gas cavity caused by release of mold gases during pouring  </a:t>
            </a:r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2133600" y="762000"/>
            <a:ext cx="433546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6699"/>
                </a:solidFill>
                <a:latin typeface="Arial" charset="0"/>
              </a:rPr>
              <a:t>Sand Casting Defects: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6699"/>
                </a:solidFill>
                <a:latin typeface="Arial" charset="0"/>
              </a:rPr>
              <a:t>Sand Blow</a:t>
            </a:r>
            <a:r>
              <a:rPr lang="en-US">
                <a:latin typeface="Arial" charset="0"/>
              </a:rPr>
              <a:t>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38400"/>
            <a:ext cx="3191490" cy="31242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6604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4114800" cy="2590800"/>
          </a:xfrm>
        </p:spPr>
        <p:txBody>
          <a:bodyPr/>
          <a:lstStyle/>
          <a:p>
            <a:r>
              <a:rPr lang="en-US" dirty="0"/>
              <a:t>Formation of many small gas cavities at or slightly below surface of casting </a:t>
            </a:r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2133600" y="838200"/>
            <a:ext cx="6324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Sand Casting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Pin Holes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90" y="2590799"/>
            <a:ext cx="2747010" cy="3465459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7060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4038600" cy="2667000"/>
          </a:xfrm>
        </p:spPr>
        <p:txBody>
          <a:bodyPr/>
          <a:lstStyle/>
          <a:p>
            <a:r>
              <a:rPr lang="en-US" dirty="0"/>
              <a:t>When fluidity of liquid metal is high, it may penetrate into sand mold or core, causing casting surface to consist of a mixture of sand grains and metal</a:t>
            </a:r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2133600" y="838200"/>
            <a:ext cx="5783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Sand Casting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Penetration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130" y="2426969"/>
            <a:ext cx="2846070" cy="3132801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9349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3124200" cy="3505200"/>
          </a:xfrm>
        </p:spPr>
        <p:txBody>
          <a:bodyPr/>
          <a:lstStyle/>
          <a:p>
            <a:r>
              <a:rPr lang="en-US"/>
              <a:t>A step in the cast product at parting line caused by sidewise relative displacement of cope and drag </a:t>
            </a:r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2133600" y="762000"/>
            <a:ext cx="43354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Sand Casting Defects: </a:t>
            </a:r>
          </a:p>
          <a:p>
            <a:r>
              <a:rPr lang="en-US" sz="3200">
                <a:solidFill>
                  <a:srgbClr val="006699"/>
                </a:solidFill>
                <a:latin typeface="Arial" charset="0"/>
              </a:rPr>
              <a:t>Mold Shift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2484120"/>
            <a:ext cx="4705785" cy="246888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9610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264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MfgBook-4e</vt:lpstr>
      <vt:lpstr>Lecture Eleven Casting 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Foundry Inspection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2018-12-05T18:44:54Z</dcterms:modified>
</cp:coreProperties>
</file>