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2"/>
  </p:notesMasterIdLst>
  <p:sldIdLst>
    <p:sldId id="406" r:id="rId2"/>
    <p:sldId id="407" r:id="rId3"/>
    <p:sldId id="408" r:id="rId4"/>
    <p:sldId id="409" r:id="rId5"/>
    <p:sldId id="410" r:id="rId6"/>
    <p:sldId id="411" r:id="rId7"/>
    <p:sldId id="412" r:id="rId8"/>
    <p:sldId id="413" r:id="rId9"/>
    <p:sldId id="414" r:id="rId10"/>
    <p:sldId id="41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15" autoAdjust="0"/>
    <p:restoredTop sz="98305" autoAdjust="0"/>
  </p:normalViewPr>
  <p:slideViewPr>
    <p:cSldViewPr>
      <p:cViewPr>
        <p:scale>
          <a:sx n="70" d="100"/>
          <a:sy n="70" d="100"/>
        </p:scale>
        <p:origin x="-1140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005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18BF546-FC89-4605-974D-B49531E78EF5}" type="datetimeFigureOut">
              <a:rPr lang="en-US"/>
              <a:pPr>
                <a:defRPr/>
              </a:pPr>
              <a:t>12/5/2018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5C0B793-8CA9-4F97-B30D-8CB5A4AA3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353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609600"/>
            <a:ext cx="6172200" cy="1447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209800"/>
            <a:ext cx="38100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0" y="609600"/>
            <a:ext cx="6172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772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folHlink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  <p:pic>
        <p:nvPicPr>
          <p:cNvPr id="1029" name="Picture 5" descr="C:\My Documents\Courses\IE344\TurningOp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85800" y="609600"/>
            <a:ext cx="13081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2057400"/>
            <a:ext cx="7772400" cy="0"/>
          </a:xfrm>
          <a:prstGeom prst="line">
            <a:avLst/>
          </a:prstGeom>
          <a:noFill/>
          <a:ln w="19050">
            <a:solidFill>
              <a:srgbClr val="00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66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b="1" dirty="0" smtClean="0"/>
              <a:t>Lecture Eleven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Casting </a:t>
            </a:r>
            <a:r>
              <a:rPr lang="en-US" dirty="0"/>
              <a:t>Quality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are numerous opportunities for things to go wrong in a casting operation, resulting in quality defects in the product  </a:t>
            </a:r>
          </a:p>
          <a:p>
            <a:r>
              <a:rPr lang="en-US" dirty="0"/>
              <a:t>The defects can be classified as follows:</a:t>
            </a:r>
          </a:p>
          <a:p>
            <a:pPr lvl="1"/>
            <a:r>
              <a:rPr lang="en-US" dirty="0"/>
              <a:t>General defects common to all casting processes</a:t>
            </a:r>
          </a:p>
          <a:p>
            <a:pPr lvl="1"/>
            <a:r>
              <a:rPr lang="en-US" dirty="0"/>
              <a:t>Defects related to sand casting process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660789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Foundry Inspection Methods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Visual inspection to detect obvious defects such as </a:t>
            </a:r>
            <a:r>
              <a:rPr lang="en-US" dirty="0" err="1"/>
              <a:t>misruns</a:t>
            </a:r>
            <a:r>
              <a:rPr lang="en-US" dirty="0"/>
              <a:t>, cold shuts, and severe surface flaws  </a:t>
            </a:r>
          </a:p>
          <a:p>
            <a:r>
              <a:rPr lang="en-US" dirty="0"/>
              <a:t>Dimensional measurements to insure that tolerances have been met </a:t>
            </a:r>
          </a:p>
          <a:p>
            <a:r>
              <a:rPr lang="en-US" dirty="0"/>
              <a:t>Metallurgical, chemical, physical, and other tests concerned with quality of cast metal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40641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3505200" cy="2514600"/>
          </a:xfrm>
        </p:spPr>
        <p:txBody>
          <a:bodyPr/>
          <a:lstStyle/>
          <a:p>
            <a:r>
              <a:rPr lang="en-US"/>
              <a:t>A casting that has solidified before completely filling mold cavity  </a:t>
            </a:r>
          </a:p>
        </p:txBody>
      </p:sp>
      <p:sp>
        <p:nvSpPr>
          <p:cNvPr id="239623" name="Rectangle 7"/>
          <p:cNvSpPr>
            <a:spLocks noChangeArrowheads="1"/>
          </p:cNvSpPr>
          <p:nvPr/>
        </p:nvSpPr>
        <p:spPr bwMode="auto">
          <a:xfrm>
            <a:off x="2209800" y="685800"/>
            <a:ext cx="334168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6699"/>
                </a:solidFill>
                <a:latin typeface="Arial" charset="0"/>
              </a:rPr>
              <a:t>General Defects: </a:t>
            </a:r>
          </a:p>
          <a:p>
            <a:r>
              <a:rPr lang="en-US" sz="3200">
                <a:solidFill>
                  <a:srgbClr val="006699"/>
                </a:solidFill>
                <a:latin typeface="Arial" charset="0"/>
              </a:rPr>
              <a:t>Misrun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2514600"/>
            <a:ext cx="3657600" cy="2757268"/>
          </a:xfrm>
          <a:prstGeom prst="rect">
            <a:avLst/>
          </a:prstGeom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060598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3733800" cy="1981200"/>
          </a:xfrm>
        </p:spPr>
        <p:txBody>
          <a:bodyPr/>
          <a:lstStyle/>
          <a:p>
            <a:r>
              <a:rPr lang="en-US"/>
              <a:t>Two portions of metal flow together but there is a lack of fusion due to premature freezing  </a:t>
            </a:r>
          </a:p>
        </p:txBody>
      </p:sp>
      <p:sp>
        <p:nvSpPr>
          <p:cNvPr id="241671" name="Rectangle 7"/>
          <p:cNvSpPr>
            <a:spLocks noChangeArrowheads="1"/>
          </p:cNvSpPr>
          <p:nvPr/>
        </p:nvSpPr>
        <p:spPr bwMode="auto">
          <a:xfrm>
            <a:off x="2133600" y="762000"/>
            <a:ext cx="334168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6699"/>
                </a:solidFill>
                <a:latin typeface="Arial" charset="0"/>
              </a:rPr>
              <a:t>General Defects: </a:t>
            </a:r>
          </a:p>
          <a:p>
            <a:r>
              <a:rPr lang="en-US" sz="3200">
                <a:solidFill>
                  <a:srgbClr val="006699"/>
                </a:solidFill>
                <a:latin typeface="Arial" charset="0"/>
              </a:rPr>
              <a:t>Cold Shut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2514600"/>
            <a:ext cx="4040061" cy="3124200"/>
          </a:xfrm>
          <a:prstGeom prst="rect">
            <a:avLst/>
          </a:prstGeom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766726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3581400" cy="2438400"/>
          </a:xfrm>
        </p:spPr>
        <p:txBody>
          <a:bodyPr/>
          <a:lstStyle/>
          <a:p>
            <a:r>
              <a:rPr lang="en-US"/>
              <a:t>Metal splatters during pouring and solid globules form and become entrapped in casting</a:t>
            </a:r>
            <a:r>
              <a:rPr lang="en-US" sz="2000"/>
              <a:t>  </a:t>
            </a:r>
          </a:p>
        </p:txBody>
      </p:sp>
      <p:sp>
        <p:nvSpPr>
          <p:cNvPr id="243719" name="Rectangle 7"/>
          <p:cNvSpPr>
            <a:spLocks noChangeArrowheads="1"/>
          </p:cNvSpPr>
          <p:nvPr/>
        </p:nvSpPr>
        <p:spPr bwMode="auto">
          <a:xfrm>
            <a:off x="2209800" y="762000"/>
            <a:ext cx="334168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6699"/>
                </a:solidFill>
                <a:latin typeface="Arial" charset="0"/>
              </a:rPr>
              <a:t>General Defects: </a:t>
            </a:r>
          </a:p>
          <a:p>
            <a:r>
              <a:rPr lang="en-US" sz="3200">
                <a:solidFill>
                  <a:srgbClr val="006699"/>
                </a:solidFill>
                <a:latin typeface="Arial" charset="0"/>
              </a:rPr>
              <a:t>Cold Shot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2667000"/>
            <a:ext cx="3709443" cy="3048000"/>
          </a:xfrm>
          <a:prstGeom prst="rect">
            <a:avLst/>
          </a:prstGeom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328898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3657600" cy="3048000"/>
          </a:xfrm>
        </p:spPr>
        <p:txBody>
          <a:bodyPr/>
          <a:lstStyle/>
          <a:p>
            <a:r>
              <a:rPr lang="en-US"/>
              <a:t>Depression in surface or internal void caused by solidification shrinkage that restricts amount of molten metal available in last region to freeze  </a:t>
            </a:r>
          </a:p>
        </p:txBody>
      </p:sp>
      <p:sp>
        <p:nvSpPr>
          <p:cNvPr id="245768" name="Rectangle 8"/>
          <p:cNvSpPr>
            <a:spLocks noChangeArrowheads="1"/>
          </p:cNvSpPr>
          <p:nvPr/>
        </p:nvSpPr>
        <p:spPr bwMode="auto">
          <a:xfrm>
            <a:off x="2133600" y="838200"/>
            <a:ext cx="57467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>
                <a:solidFill>
                  <a:srgbClr val="006699"/>
                </a:solidFill>
                <a:latin typeface="Arial" charset="0"/>
              </a:rPr>
              <a:t>General Defects: </a:t>
            </a:r>
          </a:p>
          <a:p>
            <a:r>
              <a:rPr lang="en-US" sz="3200">
                <a:solidFill>
                  <a:srgbClr val="006699"/>
                </a:solidFill>
                <a:latin typeface="Arial" charset="0"/>
              </a:rPr>
              <a:t>Shrinkage Cavity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438400"/>
            <a:ext cx="3232150" cy="3206362"/>
          </a:xfrm>
          <a:prstGeom prst="rect">
            <a:avLst/>
          </a:prstGeom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62788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3505200" cy="2971800"/>
          </a:xfrm>
        </p:spPr>
        <p:txBody>
          <a:bodyPr/>
          <a:lstStyle/>
          <a:p>
            <a:r>
              <a:rPr lang="en-US"/>
              <a:t>Balloon‑shaped gas cavity caused by release of mold gases during pouring  </a:t>
            </a:r>
          </a:p>
        </p:txBody>
      </p:sp>
      <p:sp>
        <p:nvSpPr>
          <p:cNvPr id="251911" name="Rectangle 7"/>
          <p:cNvSpPr>
            <a:spLocks noChangeArrowheads="1"/>
          </p:cNvSpPr>
          <p:nvPr/>
        </p:nvSpPr>
        <p:spPr bwMode="auto">
          <a:xfrm>
            <a:off x="2133600" y="762000"/>
            <a:ext cx="4335463" cy="106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rgbClr val="FF0066"/>
              </a:buClr>
              <a:buFont typeface="Wingdings" pitchFamily="2" charset="2"/>
              <a:buNone/>
            </a:pPr>
            <a:r>
              <a:rPr lang="en-US" sz="3200">
                <a:solidFill>
                  <a:srgbClr val="006699"/>
                </a:solidFill>
                <a:latin typeface="Arial" charset="0"/>
              </a:rPr>
              <a:t>Sand Casting Defects: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0066"/>
              </a:buClr>
              <a:buFont typeface="Wingdings" pitchFamily="2" charset="2"/>
              <a:buNone/>
            </a:pPr>
            <a:r>
              <a:rPr lang="en-US" sz="3200">
                <a:solidFill>
                  <a:srgbClr val="006699"/>
                </a:solidFill>
                <a:latin typeface="Arial" charset="0"/>
              </a:rPr>
              <a:t>Sand Blow</a:t>
            </a:r>
            <a:r>
              <a:rPr lang="en-US">
                <a:latin typeface="Arial" charset="0"/>
              </a:rPr>
              <a:t> 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438400"/>
            <a:ext cx="3191490" cy="3124200"/>
          </a:xfrm>
          <a:prstGeom prst="rect">
            <a:avLst/>
          </a:prstGeom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966046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4114800" cy="2590800"/>
          </a:xfrm>
        </p:spPr>
        <p:txBody>
          <a:bodyPr/>
          <a:lstStyle/>
          <a:p>
            <a:r>
              <a:rPr lang="en-US" dirty="0"/>
              <a:t>Formation of many small gas cavities at or slightly below surface of casting </a:t>
            </a:r>
          </a:p>
        </p:txBody>
      </p:sp>
      <p:sp>
        <p:nvSpPr>
          <p:cNvPr id="253959" name="Rectangle 7"/>
          <p:cNvSpPr>
            <a:spLocks noChangeArrowheads="1"/>
          </p:cNvSpPr>
          <p:nvPr/>
        </p:nvSpPr>
        <p:spPr bwMode="auto">
          <a:xfrm>
            <a:off x="2133600" y="838200"/>
            <a:ext cx="6324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>
                <a:solidFill>
                  <a:srgbClr val="006699"/>
                </a:solidFill>
                <a:latin typeface="Arial" charset="0"/>
              </a:rPr>
              <a:t>Sand Casting Defects: </a:t>
            </a:r>
          </a:p>
          <a:p>
            <a:r>
              <a:rPr lang="en-US" sz="3200">
                <a:solidFill>
                  <a:srgbClr val="006699"/>
                </a:solidFill>
                <a:latin typeface="Arial" charset="0"/>
              </a:rPr>
              <a:t>Pin Holes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390" y="2590799"/>
            <a:ext cx="2747010" cy="3465459"/>
          </a:xfrm>
          <a:prstGeom prst="rect">
            <a:avLst/>
          </a:prstGeom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570607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4038600" cy="2667000"/>
          </a:xfrm>
        </p:spPr>
        <p:txBody>
          <a:bodyPr/>
          <a:lstStyle/>
          <a:p>
            <a:r>
              <a:rPr lang="en-US" dirty="0"/>
              <a:t>When fluidity of liquid metal is high, it may penetrate into sand mold or core, causing casting surface to consist of a mixture of sand grains and metal</a:t>
            </a:r>
          </a:p>
        </p:txBody>
      </p:sp>
      <p:sp>
        <p:nvSpPr>
          <p:cNvPr id="260103" name="Rectangle 7"/>
          <p:cNvSpPr>
            <a:spLocks noChangeArrowheads="1"/>
          </p:cNvSpPr>
          <p:nvPr/>
        </p:nvSpPr>
        <p:spPr bwMode="auto">
          <a:xfrm>
            <a:off x="2133600" y="838200"/>
            <a:ext cx="578326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>
                <a:solidFill>
                  <a:srgbClr val="006699"/>
                </a:solidFill>
                <a:latin typeface="Arial" charset="0"/>
              </a:rPr>
              <a:t>Sand Casting Defects: </a:t>
            </a:r>
          </a:p>
          <a:p>
            <a:r>
              <a:rPr lang="en-US" sz="3200">
                <a:solidFill>
                  <a:srgbClr val="006699"/>
                </a:solidFill>
                <a:latin typeface="Arial" charset="0"/>
              </a:rPr>
              <a:t>Penetration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1130" y="2426969"/>
            <a:ext cx="2846070" cy="3132801"/>
          </a:xfrm>
          <a:prstGeom prst="rect">
            <a:avLst/>
          </a:prstGeom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793490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3124200" cy="3505200"/>
          </a:xfrm>
        </p:spPr>
        <p:txBody>
          <a:bodyPr/>
          <a:lstStyle/>
          <a:p>
            <a:r>
              <a:rPr lang="en-US"/>
              <a:t>A step in the cast product at parting line caused by sidewise relative displacement of cope and drag </a:t>
            </a:r>
          </a:p>
        </p:txBody>
      </p:sp>
      <p:sp>
        <p:nvSpPr>
          <p:cNvPr id="262151" name="Rectangle 7"/>
          <p:cNvSpPr>
            <a:spLocks noChangeArrowheads="1"/>
          </p:cNvSpPr>
          <p:nvPr/>
        </p:nvSpPr>
        <p:spPr bwMode="auto">
          <a:xfrm>
            <a:off x="2133600" y="762000"/>
            <a:ext cx="433546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6699"/>
                </a:solidFill>
                <a:latin typeface="Arial" charset="0"/>
              </a:rPr>
              <a:t>Sand Casting Defects: </a:t>
            </a:r>
          </a:p>
          <a:p>
            <a:r>
              <a:rPr lang="en-US" sz="3200">
                <a:solidFill>
                  <a:srgbClr val="006699"/>
                </a:solidFill>
                <a:latin typeface="Arial" charset="0"/>
              </a:rPr>
              <a:t>Mold Shift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399" y="2484120"/>
            <a:ext cx="4705785" cy="2468880"/>
          </a:xfrm>
          <a:prstGeom prst="rect">
            <a:avLst/>
          </a:prstGeom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196107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fgBook-4e">
  <a:themeElements>
    <a:clrScheme name="MfgBook-4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fgBook-4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fgBook-4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gBook-4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Data\Microsoft\Templates\MfgBook-4e.pot</Template>
  <TotalTime>413</TotalTime>
  <Words>264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MfgBook-4e</vt:lpstr>
      <vt:lpstr>Lecture Eleven Casting Quality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Foundry Inspection Methods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METAL CASTING</dc:title>
  <dc:creator>Mikell P. Groover</dc:creator>
  <cp:lastModifiedBy>Dr-jabar</cp:lastModifiedBy>
  <cp:revision>51</cp:revision>
  <dcterms:created xsi:type="dcterms:W3CDTF">2001-08-27T08:57:30Z</dcterms:created>
  <dcterms:modified xsi:type="dcterms:W3CDTF">2018-12-05T18:44:54Z</dcterms:modified>
</cp:coreProperties>
</file>